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3"/>
  </p:notesMasterIdLst>
  <p:sldIdLst>
    <p:sldId id="256" r:id="rId3"/>
    <p:sldId id="257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8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en Delhez" initials="ED" lastIdx="4" clrIdx="0">
    <p:extLst>
      <p:ext uri="{19B8F6BF-5375-455C-9EA6-DF929625EA0E}">
        <p15:presenceInfo xmlns:p15="http://schemas.microsoft.com/office/powerpoint/2012/main" userId="Evelien Delh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4"/>
    <p:restoredTop sz="75489" autoAdjust="0"/>
  </p:normalViewPr>
  <p:slideViewPr>
    <p:cSldViewPr snapToGrid="0" snapToObjects="1">
      <p:cViewPr varScale="1">
        <p:scale>
          <a:sx n="88" d="100"/>
          <a:sy n="88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Kenniskiem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Hoofdstuk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Kenniskiem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21-3-2019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21-3-2019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Arbeidskosten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Bereken hoeveel uur je nodig hebt om een terras aan te leggen van 2,00 * 3,00 meter met betonstraatstenen 200x50x60 in halfsteensverband. Neem de normstelling mee in je berekening.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Maak gebruik van de calculatienormen uit het normenboek ‘Kosten aanleg kleinschalig groen’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Werk in tweetallen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20626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Arbeidskosten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44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Arbeidskosten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3.1 </a:t>
            </a:r>
            <a:r>
              <a:rPr lang="en-US" dirty="0" err="1"/>
              <a:t>Oriëntatie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3.2 </a:t>
            </a:r>
            <a:r>
              <a:rPr lang="en-US" dirty="0" err="1"/>
              <a:t>Normen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arbeidskosten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3.3 </a:t>
            </a:r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normen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3.4 </a:t>
            </a:r>
            <a:r>
              <a:rPr lang="en-US" dirty="0" err="1"/>
              <a:t>Werkpakketten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3.5 CAO, </a:t>
            </a:r>
            <a:r>
              <a:rPr lang="en-US" dirty="0" err="1"/>
              <a:t>loonkosten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arbeidsuurtarief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3.6 </a:t>
            </a:r>
            <a:r>
              <a:rPr lang="en-US" dirty="0" err="1"/>
              <a:t>Samenvatting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Opdracht</a:t>
            </a:r>
            <a:endParaRPr lang="en-US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17109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Arbeidskosten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70" y="3577263"/>
            <a:ext cx="3341915" cy="23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US" dirty="0" err="1"/>
              <a:t>Oriëntatie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Arbeidskosten 50% van totale projectsom</a:t>
            </a:r>
          </a:p>
          <a:p>
            <a:r>
              <a:rPr lang="nl-NL" dirty="0"/>
              <a:t>Arbeidsuurtarief wordt jaarlijks opnieuw berekend</a:t>
            </a:r>
          </a:p>
          <a:p>
            <a:r>
              <a:rPr lang="nl-NL" dirty="0"/>
              <a:t>Arbeidsuurtarief bestaat uit directe en indirecte kosten</a:t>
            </a:r>
          </a:p>
          <a:p>
            <a:r>
              <a:rPr lang="nl-NL" dirty="0"/>
              <a:t>CAO hoveniersbranche</a:t>
            </a:r>
          </a:p>
          <a:p>
            <a:r>
              <a:rPr lang="nl-NL" dirty="0"/>
              <a:t>VHG Vereniging Hoveniers en Groenvoorzieners (branche organisatie)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20626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Arbeidskosten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4D607647-51A9-4187-AC4B-A7FCD1EE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4399596"/>
            <a:ext cx="27527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6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en-US" dirty="0" err="1"/>
              <a:t>Normen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arbeidskosten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7151914" cy="4351338"/>
          </a:xfrm>
        </p:spPr>
        <p:txBody>
          <a:bodyPr/>
          <a:lstStyle/>
          <a:p>
            <a:r>
              <a:rPr lang="nl-NL" dirty="0"/>
              <a:t>Normen</a:t>
            </a:r>
          </a:p>
          <a:p>
            <a:r>
              <a:rPr lang="nl-NL" dirty="0"/>
              <a:t>Verplaatsingstijd</a:t>
            </a:r>
          </a:p>
          <a:p>
            <a:r>
              <a:rPr lang="nl-NL" dirty="0"/>
              <a:t>Verspilling</a:t>
            </a:r>
          </a:p>
          <a:p>
            <a:r>
              <a:rPr lang="nl-NL" dirty="0"/>
              <a:t>Specifieke omstandigheden die de normtijd kunnen beïnvloeden</a:t>
            </a:r>
          </a:p>
          <a:p>
            <a:r>
              <a:rPr lang="nl-NL" dirty="0"/>
              <a:t>Calculatieboeken; weergave normen en toepassen calculatienormen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20626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Arbeidskosten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43" y="3907971"/>
            <a:ext cx="3102428" cy="23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9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 </a:t>
            </a:r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normen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Gemeten normtijden</a:t>
            </a:r>
          </a:p>
          <a:p>
            <a:r>
              <a:rPr lang="nl-NL" dirty="0"/>
              <a:t>Ervaringsnormtijden</a:t>
            </a:r>
          </a:p>
          <a:p>
            <a:r>
              <a:rPr lang="nl-NL" dirty="0"/>
              <a:t>Geschatte tijden</a:t>
            </a:r>
          </a:p>
          <a:p>
            <a:r>
              <a:rPr lang="nl-NL" dirty="0"/>
              <a:t>Bedrijfsnormtijden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20626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Arbeidskosten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34166"/>
            <a:ext cx="2438400" cy="22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6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 </a:t>
            </a:r>
            <a:r>
              <a:rPr lang="en-US" dirty="0" err="1"/>
              <a:t>Werkpakketten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3690257" cy="4351338"/>
          </a:xfrm>
        </p:spPr>
        <p:txBody>
          <a:bodyPr/>
          <a:lstStyle/>
          <a:p>
            <a:r>
              <a:rPr lang="nl-NL" dirty="0"/>
              <a:t>Werkpakketten in het normenboek</a:t>
            </a:r>
          </a:p>
          <a:p>
            <a:r>
              <a:rPr lang="nl-NL" dirty="0"/>
              <a:t>Omschrijving werkpakket in de begroting</a:t>
            </a:r>
          </a:p>
          <a:p>
            <a:r>
              <a:rPr lang="nl-NL" dirty="0"/>
              <a:t>Normstelling</a:t>
            </a:r>
          </a:p>
          <a:p>
            <a:r>
              <a:rPr lang="nl-NL" dirty="0"/>
              <a:t>Nacalculatie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20626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Arbeidskosten</a:t>
            </a:r>
            <a:endParaRPr lang="nl-NL" dirty="0"/>
          </a:p>
        </p:txBody>
      </p:sp>
      <p:pic>
        <p:nvPicPr>
          <p:cNvPr id="7" name="Afbeelding 6" descr="Afbeelding met schermafbeelding&#10;&#10;Beschrijving is gegenereerd met zeer hoge betrouwbaarheid">
            <a:extLst>
              <a:ext uri="{FF2B5EF4-FFF2-40B4-BE49-F238E27FC236}">
                <a16:creationId xmlns="" xmlns:a16="http://schemas.microsoft.com/office/drawing/2014/main" id="{6035E7CF-A517-4004-AFF7-4BD78397C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62" y="2084009"/>
            <a:ext cx="8147538" cy="40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2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3.5 CAO, </a:t>
            </a:r>
            <a:r>
              <a:rPr lang="en-US" dirty="0" err="1"/>
              <a:t>loonkosten</a:t>
            </a:r>
            <a:r>
              <a:rPr lang="en-US" dirty="0"/>
              <a:t> en </a:t>
            </a:r>
            <a:r>
              <a:rPr lang="en-US" dirty="0" err="1"/>
              <a:t>arbeidsuurtarief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37657"/>
            <a:ext cx="7391400" cy="42393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000" dirty="0" smtClean="0">
                <a:solidFill>
                  <a:srgbClr val="000000"/>
                </a:solidFill>
                <a:latin typeface="Avenir Book"/>
              </a:rPr>
              <a:t>52,18 </a:t>
            </a:r>
            <a:r>
              <a:rPr lang="nl-NL" sz="2000" dirty="0">
                <a:solidFill>
                  <a:srgbClr val="000000"/>
                </a:solidFill>
                <a:latin typeface="Avenir Book"/>
              </a:rPr>
              <a:t>weken x 37 uur per week (</a:t>
            </a:r>
            <a:r>
              <a:rPr lang="nl-NL" sz="2000" dirty="0" err="1">
                <a:solidFill>
                  <a:srgbClr val="000000"/>
                </a:solidFill>
                <a:latin typeface="Avenir Book"/>
              </a:rPr>
              <a:t>jaarurennorm</a:t>
            </a:r>
            <a:r>
              <a:rPr lang="nl-NL" sz="2000" dirty="0" smtClean="0">
                <a:solidFill>
                  <a:srgbClr val="000000"/>
                </a:solidFill>
                <a:latin typeface="Avenir Book"/>
              </a:rPr>
              <a:t>):</a:t>
            </a:r>
            <a:r>
              <a:rPr lang="nl-NL" sz="2000" dirty="0">
                <a:solidFill>
                  <a:srgbClr val="000000"/>
                </a:solidFill>
                <a:latin typeface="Avenir Book"/>
              </a:rPr>
              <a:t>			</a:t>
            </a:r>
            <a:r>
              <a:rPr lang="nl-NL" sz="2000" dirty="0" smtClean="0">
                <a:solidFill>
                  <a:srgbClr val="000000"/>
                </a:solidFill>
                <a:latin typeface="Avenir Book"/>
              </a:rPr>
              <a:t>	</a:t>
            </a:r>
            <a:r>
              <a:rPr lang="nl-NL" sz="2000" dirty="0">
                <a:solidFill>
                  <a:srgbClr val="000000"/>
                </a:solidFill>
                <a:latin typeface="Avenir Book"/>
              </a:rPr>
              <a:t>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000" dirty="0">
                <a:solidFill>
                  <a:srgbClr val="000000"/>
                </a:solidFill>
                <a:latin typeface="Avenir Book"/>
              </a:rPr>
              <a:t>Minus feestdagen gemiddeld 7 x 7,4 uur (52 uur) en minus </a:t>
            </a:r>
            <a:r>
              <a:rPr lang="nl-NL" sz="2000" dirty="0" smtClean="0">
                <a:solidFill>
                  <a:srgbClr val="000000"/>
                </a:solidFill>
                <a:latin typeface="Avenir Book"/>
              </a:rPr>
              <a:t>vakantiedagen </a:t>
            </a:r>
            <a:r>
              <a:rPr lang="nl-NL" sz="2000" dirty="0">
                <a:solidFill>
                  <a:srgbClr val="000000"/>
                </a:solidFill>
                <a:latin typeface="Avenir Book"/>
              </a:rPr>
              <a:t>25 x 7,4 uur (185 uur) </a:t>
            </a:r>
            <a:endParaRPr lang="nl-NL" sz="2000" dirty="0" smtClean="0">
              <a:solidFill>
                <a:srgbClr val="000000"/>
              </a:solidFill>
              <a:latin typeface="Avenir Book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2000" dirty="0" smtClean="0">
                <a:solidFill>
                  <a:srgbClr val="000000"/>
                </a:solidFill>
                <a:latin typeface="Avenir Book"/>
              </a:rPr>
              <a:t>= aantal </a:t>
            </a:r>
            <a:r>
              <a:rPr lang="nl-NL" sz="2000" dirty="0">
                <a:solidFill>
                  <a:srgbClr val="000000"/>
                </a:solidFill>
                <a:latin typeface="Avenir Book"/>
              </a:rPr>
              <a:t>productieve uren	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000" dirty="0">
              <a:solidFill>
                <a:srgbClr val="000000"/>
              </a:solidFill>
              <a:latin typeface="Avenir Book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2000" dirty="0">
                <a:solidFill>
                  <a:srgbClr val="000000"/>
                </a:solidFill>
                <a:latin typeface="Avenir Book"/>
              </a:rPr>
              <a:t>Ziekteverzuim over het aantal productieve uren	 </a:t>
            </a:r>
            <a:endParaRPr lang="nl-NL" sz="2000" dirty="0" smtClean="0">
              <a:solidFill>
                <a:srgbClr val="000000"/>
              </a:solidFill>
              <a:latin typeface="Avenir Book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2000" dirty="0" smtClean="0">
                <a:solidFill>
                  <a:srgbClr val="000000"/>
                </a:solidFill>
                <a:latin typeface="Avenir Book"/>
              </a:rPr>
              <a:t>Urenverlies </a:t>
            </a:r>
            <a:r>
              <a:rPr lang="nl-NL" sz="2000" dirty="0">
                <a:solidFill>
                  <a:srgbClr val="000000"/>
                </a:solidFill>
                <a:latin typeface="Avenir Book"/>
              </a:rPr>
              <a:t>over het aantal productieve uren na aftrek van vrije </a:t>
            </a:r>
            <a:r>
              <a:rPr lang="nl-NL" sz="2000" dirty="0" smtClean="0">
                <a:solidFill>
                  <a:srgbClr val="000000"/>
                </a:solidFill>
                <a:latin typeface="Avenir Book"/>
              </a:rPr>
              <a:t>dagen </a:t>
            </a:r>
            <a:r>
              <a:rPr lang="nl-NL" sz="2000" dirty="0">
                <a:solidFill>
                  <a:srgbClr val="000000"/>
                </a:solidFill>
                <a:latin typeface="Avenir Book"/>
              </a:rPr>
              <a:t>in uren (5%)	                         </a:t>
            </a:r>
            <a:r>
              <a:rPr lang="nl-NL" sz="2000" dirty="0" smtClean="0">
                <a:solidFill>
                  <a:srgbClr val="000000"/>
                </a:solidFill>
                <a:latin typeface="Avenir Book"/>
              </a:rPr>
              <a:t>		                         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000" dirty="0" smtClean="0">
                <a:solidFill>
                  <a:srgbClr val="000000"/>
                </a:solidFill>
                <a:latin typeface="Avenir Book"/>
              </a:rPr>
              <a:t>Totaal </a:t>
            </a:r>
            <a:r>
              <a:rPr lang="nl-NL" sz="2000" dirty="0">
                <a:solidFill>
                  <a:srgbClr val="000000"/>
                </a:solidFill>
                <a:latin typeface="Avenir Book"/>
              </a:rPr>
              <a:t>aantal werkbare productieve uren per jaar per werknemer	             </a:t>
            </a:r>
            <a:r>
              <a:rPr lang="nl-NL" sz="2000" dirty="0" smtClean="0">
                <a:solidFill>
                  <a:srgbClr val="000000"/>
                </a:solidFill>
                <a:latin typeface="Avenir Book"/>
              </a:rPr>
              <a:t>   </a:t>
            </a:r>
            <a:r>
              <a:rPr lang="nl-NL" sz="2000" dirty="0">
                <a:solidFill>
                  <a:srgbClr val="000000"/>
                </a:solidFill>
                <a:latin typeface="Facit"/>
              </a:rPr>
              <a:t>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20626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Arbeidskosten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7936011" y="1955145"/>
            <a:ext cx="23074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r"/>
            <a:r>
              <a:rPr lang="nl-NL" sz="2000" dirty="0">
                <a:solidFill>
                  <a:srgbClr val="000000"/>
                </a:solidFill>
                <a:latin typeface="Avenir Book"/>
              </a:rPr>
              <a:t>1.930 </a:t>
            </a:r>
            <a:r>
              <a:rPr lang="nl-NL" sz="2000" dirty="0" smtClean="0">
                <a:solidFill>
                  <a:srgbClr val="000000"/>
                </a:solidFill>
                <a:latin typeface="Avenir Book"/>
              </a:rPr>
              <a:t>uur</a:t>
            </a:r>
          </a:p>
          <a:p>
            <a:pPr lvl="2" algn="r"/>
            <a:endParaRPr lang="nl-NL" sz="2000" dirty="0" smtClean="0">
              <a:solidFill>
                <a:srgbClr val="000000"/>
              </a:solidFill>
              <a:latin typeface="Avenir Book"/>
            </a:endParaRPr>
          </a:p>
          <a:p>
            <a:pPr lvl="2" algn="r"/>
            <a:endParaRPr lang="nl-NL" sz="2000" dirty="0" smtClean="0">
              <a:solidFill>
                <a:srgbClr val="000000"/>
              </a:solidFill>
              <a:latin typeface="Avenir Book"/>
            </a:endParaRPr>
          </a:p>
          <a:p>
            <a:pPr lvl="2" algn="r"/>
            <a:r>
              <a:rPr lang="nl-NL" sz="2000" dirty="0" smtClean="0">
                <a:solidFill>
                  <a:srgbClr val="000000"/>
                </a:solidFill>
                <a:latin typeface="Avenir Book"/>
              </a:rPr>
              <a:t>237 -/-</a:t>
            </a:r>
          </a:p>
          <a:p>
            <a:pPr lvl="2" algn="r"/>
            <a:endParaRPr lang="nl-NL" sz="2000" dirty="0">
              <a:solidFill>
                <a:srgbClr val="000000"/>
              </a:solidFill>
              <a:latin typeface="Avenir Book"/>
            </a:endParaRPr>
          </a:p>
          <a:p>
            <a:pPr lvl="2" algn="r"/>
            <a:r>
              <a:rPr lang="nl-NL" sz="2000" dirty="0" smtClean="0">
                <a:solidFill>
                  <a:srgbClr val="000000"/>
                </a:solidFill>
                <a:latin typeface="Avenir Book"/>
              </a:rPr>
              <a:t>1.693 uur</a:t>
            </a:r>
          </a:p>
          <a:p>
            <a:pPr lvl="2" algn="r"/>
            <a:endParaRPr lang="nl-NL" sz="2000" dirty="0">
              <a:solidFill>
                <a:srgbClr val="000000"/>
              </a:solidFill>
              <a:latin typeface="Avenir Book"/>
            </a:endParaRPr>
          </a:p>
          <a:p>
            <a:pPr lvl="2" algn="r"/>
            <a:endParaRPr lang="nl-NL" sz="2000" dirty="0" smtClean="0">
              <a:solidFill>
                <a:srgbClr val="000000"/>
              </a:solidFill>
              <a:latin typeface="Avenir Book"/>
            </a:endParaRPr>
          </a:p>
          <a:p>
            <a:pPr lvl="2" algn="r"/>
            <a:r>
              <a:rPr lang="nl-NL" sz="2000" dirty="0" smtClean="0">
                <a:solidFill>
                  <a:srgbClr val="000000"/>
                </a:solidFill>
                <a:latin typeface="Avenir Book"/>
              </a:rPr>
              <a:t>102 -/-</a:t>
            </a:r>
            <a:endParaRPr lang="nl-NL" sz="2000" dirty="0">
              <a:solidFill>
                <a:srgbClr val="000000"/>
              </a:solidFill>
              <a:latin typeface="Avenir Book"/>
            </a:endParaRPr>
          </a:p>
          <a:p>
            <a:pPr lvl="2" algn="r"/>
            <a:endParaRPr lang="nl-NL" sz="2000" dirty="0">
              <a:solidFill>
                <a:srgbClr val="000000"/>
              </a:solidFill>
              <a:latin typeface="Avenir Book"/>
            </a:endParaRPr>
          </a:p>
          <a:p>
            <a:pPr lvl="2" algn="r"/>
            <a:r>
              <a:rPr lang="nl-NL" sz="2000" dirty="0">
                <a:solidFill>
                  <a:srgbClr val="000000"/>
                </a:solidFill>
                <a:latin typeface="Avenir Book"/>
              </a:rPr>
              <a:t>85 </a:t>
            </a:r>
            <a:r>
              <a:rPr lang="nl-NL" sz="2000" dirty="0" smtClean="0">
                <a:solidFill>
                  <a:srgbClr val="000000"/>
                </a:solidFill>
                <a:latin typeface="Avenir Book"/>
              </a:rPr>
              <a:t>-/-</a:t>
            </a:r>
          </a:p>
          <a:p>
            <a:pPr lvl="2" algn="r"/>
            <a:endParaRPr lang="nl-NL" sz="2000" dirty="0">
              <a:solidFill>
                <a:srgbClr val="000000"/>
              </a:solidFill>
              <a:latin typeface="Avenir Book"/>
            </a:endParaRPr>
          </a:p>
          <a:p>
            <a:pPr lvl="2" algn="r"/>
            <a:r>
              <a:rPr lang="nl-NL" sz="2000" dirty="0" smtClean="0">
                <a:solidFill>
                  <a:srgbClr val="000000"/>
                </a:solidFill>
                <a:latin typeface="Avenir Book"/>
              </a:rPr>
              <a:t>1.506 </a:t>
            </a:r>
            <a:r>
              <a:rPr lang="nl-NL" sz="2000" dirty="0">
                <a:solidFill>
                  <a:srgbClr val="000000"/>
                </a:solidFill>
                <a:latin typeface="Avenir Book"/>
              </a:rPr>
              <a:t>uur 	</a:t>
            </a:r>
          </a:p>
          <a:p>
            <a:pPr lvl="2" algn="r"/>
            <a:endParaRPr lang="nl-NL" sz="2000" dirty="0" smtClean="0">
              <a:solidFill>
                <a:srgbClr val="1F9BDE"/>
              </a:solidFill>
              <a:latin typeface="DIN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6494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3.5 CAO, </a:t>
            </a:r>
            <a:r>
              <a:rPr lang="en-US" dirty="0" err="1"/>
              <a:t>loonkosten</a:t>
            </a:r>
            <a:r>
              <a:rPr lang="en-US" dirty="0"/>
              <a:t> en </a:t>
            </a:r>
            <a:r>
              <a:rPr lang="en-US" dirty="0" err="1"/>
              <a:t>arbeidsuurtarief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b="1" dirty="0"/>
              <a:t>Voorbeeldberekening arbeidsuurtarief</a:t>
            </a:r>
          </a:p>
          <a:p>
            <a:pPr marL="0" indent="0">
              <a:buNone/>
            </a:pPr>
            <a:r>
              <a:rPr lang="nl-NL" dirty="0"/>
              <a:t>Directe deel van arbeidsuurtarief = € 26,67</a:t>
            </a:r>
          </a:p>
          <a:p>
            <a:pPr marL="0" indent="0">
              <a:buNone/>
            </a:pPr>
            <a:r>
              <a:rPr lang="nl-NL" dirty="0"/>
              <a:t>Plus indirecte deel van arbeidsuurtarief (schatting) = € 10,00</a:t>
            </a:r>
          </a:p>
          <a:p>
            <a:pPr marL="0" indent="0">
              <a:buNone/>
            </a:pPr>
            <a:r>
              <a:rPr lang="nl-NL" dirty="0"/>
              <a:t>Totaal € 36,67</a:t>
            </a:r>
          </a:p>
          <a:p>
            <a:pPr marL="0" indent="0">
              <a:buNone/>
            </a:pPr>
            <a:r>
              <a:rPr lang="nl-NL" dirty="0"/>
              <a:t>Plus winst en risico 10% = € 3,67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Totaal excl. BTW = € 40,34	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20626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Arbeidskosten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710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3.6 </a:t>
            </a:r>
            <a:r>
              <a:rPr lang="en-US" dirty="0" err="1"/>
              <a:t>Samenvatting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nl-NL" sz="1600" dirty="0" smtClean="0"/>
              <a:t>Arbeidskosten: ca. 50</a:t>
            </a:r>
            <a:r>
              <a:rPr lang="nl-NL" sz="1600" dirty="0"/>
              <a:t>% van </a:t>
            </a:r>
            <a:r>
              <a:rPr lang="nl-NL" sz="1600" dirty="0" smtClean="0"/>
              <a:t>totale projectsom</a:t>
            </a:r>
            <a:endParaRPr lang="nl-NL" sz="1600" dirty="0"/>
          </a:p>
          <a:p>
            <a:pPr>
              <a:lnSpc>
                <a:spcPct val="120000"/>
              </a:lnSpc>
            </a:pPr>
            <a:r>
              <a:rPr lang="nl-NL" sz="1600" dirty="0" smtClean="0"/>
              <a:t>Vastgestelde calculatienormen: ook </a:t>
            </a:r>
            <a:r>
              <a:rPr lang="nl-NL" sz="1600" dirty="0"/>
              <a:t>gemeten normtijden genoemd. </a:t>
            </a:r>
            <a:r>
              <a:rPr lang="nl-NL" sz="1600" dirty="0" smtClean="0"/>
              <a:t>Daarnaast: geschatte </a:t>
            </a:r>
            <a:r>
              <a:rPr lang="nl-NL" sz="1600" dirty="0"/>
              <a:t>tijden, ervaringsnormtijden en bedrijfsnormtijden.</a:t>
            </a:r>
          </a:p>
          <a:p>
            <a:pPr>
              <a:lnSpc>
                <a:spcPct val="120000"/>
              </a:lnSpc>
            </a:pPr>
            <a:r>
              <a:rPr lang="nl-NL" sz="1600" dirty="0" smtClean="0"/>
              <a:t>Werkpakketten: werkzaamheden </a:t>
            </a:r>
            <a:r>
              <a:rPr lang="nl-NL" sz="1600" dirty="0"/>
              <a:t>die bij elkaar </a:t>
            </a:r>
            <a:r>
              <a:rPr lang="nl-NL" sz="1600" dirty="0" smtClean="0"/>
              <a:t>horen. </a:t>
            </a:r>
            <a:endParaRPr lang="nl-NL" sz="1600" dirty="0"/>
          </a:p>
          <a:p>
            <a:pPr>
              <a:lnSpc>
                <a:spcPct val="120000"/>
              </a:lnSpc>
            </a:pPr>
            <a:r>
              <a:rPr lang="nl-NL" sz="1600" dirty="0"/>
              <a:t>Er zijn werkzaamheden die standaard door meerdere mensen worden </a:t>
            </a:r>
            <a:r>
              <a:rPr lang="nl-NL" sz="1600" dirty="0" smtClean="0"/>
              <a:t>uitgevoerd. </a:t>
            </a:r>
            <a:r>
              <a:rPr lang="nl-NL" sz="1600" dirty="0"/>
              <a:t>In de norm wordt dit aangegeven als normstelling. </a:t>
            </a:r>
          </a:p>
          <a:p>
            <a:pPr>
              <a:lnSpc>
                <a:spcPct val="120000"/>
              </a:lnSpc>
            </a:pPr>
            <a:r>
              <a:rPr lang="nl-NL" sz="1600" dirty="0" smtClean="0"/>
              <a:t>Begroting: op basis van normen. Nacalculatie: werkelijke </a:t>
            </a:r>
            <a:r>
              <a:rPr lang="nl-NL" sz="1600" dirty="0"/>
              <a:t>kosten vergelijken met </a:t>
            </a:r>
            <a:r>
              <a:rPr lang="nl-NL" sz="1600" dirty="0" smtClean="0"/>
              <a:t>begroting</a:t>
            </a:r>
            <a:r>
              <a:rPr lang="nl-NL" sz="1600" dirty="0"/>
              <a:t>. Op basis van </a:t>
            </a:r>
            <a:r>
              <a:rPr lang="nl-NL" sz="1600" dirty="0" smtClean="0"/>
              <a:t>begroting </a:t>
            </a:r>
            <a:r>
              <a:rPr lang="nl-NL" sz="1600" dirty="0"/>
              <a:t>kun je zien of </a:t>
            </a:r>
            <a:r>
              <a:rPr lang="nl-NL" sz="1600" dirty="0" smtClean="0"/>
              <a:t>gehanteerde </a:t>
            </a:r>
            <a:r>
              <a:rPr lang="nl-NL" sz="1600" dirty="0"/>
              <a:t>norm behaald is.</a:t>
            </a:r>
          </a:p>
          <a:p>
            <a:pPr>
              <a:lnSpc>
                <a:spcPct val="120000"/>
              </a:lnSpc>
            </a:pPr>
            <a:r>
              <a:rPr lang="nl-NL" sz="1600" dirty="0" smtClean="0"/>
              <a:t>CAO: o.a</a:t>
            </a:r>
            <a:r>
              <a:rPr lang="nl-NL" sz="1600" dirty="0"/>
              <a:t>. </a:t>
            </a:r>
            <a:r>
              <a:rPr lang="nl-NL" sz="1600" dirty="0" smtClean="0"/>
              <a:t>loonschalen. Komt </a:t>
            </a:r>
            <a:r>
              <a:rPr lang="nl-NL" sz="1600" dirty="0"/>
              <a:t>tot stand door onderhandelingen tussen vakbonden en werkgeversorganisaties.</a:t>
            </a:r>
          </a:p>
          <a:p>
            <a:pPr>
              <a:lnSpc>
                <a:spcPct val="120000"/>
              </a:lnSpc>
            </a:pPr>
            <a:r>
              <a:rPr lang="nl-NL" sz="1600" dirty="0" smtClean="0"/>
              <a:t>Arbeidsovereenkomst tussen werknemer en werkgever: o.a</a:t>
            </a:r>
            <a:r>
              <a:rPr lang="nl-NL" sz="1600" dirty="0"/>
              <a:t>. </a:t>
            </a:r>
            <a:r>
              <a:rPr lang="nl-NL" sz="1600" dirty="0" smtClean="0"/>
              <a:t>brutoloon. Werkgever </a:t>
            </a:r>
            <a:r>
              <a:rPr lang="nl-NL" sz="1600" dirty="0"/>
              <a:t>berekent </a:t>
            </a:r>
            <a:r>
              <a:rPr lang="nl-NL" sz="1600" dirty="0" smtClean="0"/>
              <a:t>arbeidsuurtarief </a:t>
            </a:r>
            <a:r>
              <a:rPr lang="nl-NL" sz="1600" dirty="0"/>
              <a:t>door aan </a:t>
            </a:r>
            <a:r>
              <a:rPr lang="nl-NL" sz="1600" dirty="0" smtClean="0"/>
              <a:t>opdrachtgever</a:t>
            </a:r>
            <a:r>
              <a:rPr lang="nl-NL" sz="1600" dirty="0"/>
              <a:t>. </a:t>
            </a:r>
            <a:r>
              <a:rPr lang="nl-NL" sz="1600" dirty="0" smtClean="0"/>
              <a:t>Deel loon in arbeidsuurtarief verrekend: directe </a:t>
            </a:r>
            <a:r>
              <a:rPr lang="nl-NL" sz="1600" dirty="0"/>
              <a:t>deel </a:t>
            </a:r>
            <a:r>
              <a:rPr lang="nl-NL" sz="1600" dirty="0" smtClean="0"/>
              <a:t>arbeidsuurtarief</a:t>
            </a:r>
            <a:r>
              <a:rPr lang="nl-NL" sz="1600" dirty="0"/>
              <a:t>. Daarnaast </a:t>
            </a:r>
            <a:r>
              <a:rPr lang="nl-NL" sz="1600" dirty="0" smtClean="0"/>
              <a:t>indirect deel:  kosten </a:t>
            </a:r>
            <a:r>
              <a:rPr lang="nl-NL" sz="1600" dirty="0"/>
              <a:t>die niet </a:t>
            </a:r>
            <a:r>
              <a:rPr lang="nl-NL" sz="1600" dirty="0" smtClean="0"/>
              <a:t>bij één </a:t>
            </a:r>
            <a:r>
              <a:rPr lang="nl-NL" sz="1600" dirty="0"/>
              <a:t>project </a:t>
            </a:r>
            <a:r>
              <a:rPr lang="nl-NL" sz="1600" dirty="0" smtClean="0"/>
              <a:t>horen.</a:t>
            </a:r>
            <a:endParaRPr lang="nl-NL" sz="16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1"/>
            <a:ext cx="3206262" cy="267188"/>
          </a:xfrm>
        </p:spPr>
        <p:txBody>
          <a:bodyPr/>
          <a:lstStyle/>
          <a:p>
            <a:r>
              <a:rPr lang="en-US" dirty="0" err="1"/>
              <a:t>Begroten</a:t>
            </a:r>
            <a:r>
              <a:rPr lang="en-US" dirty="0"/>
              <a:t>, </a:t>
            </a:r>
            <a:r>
              <a:rPr lang="en-US" dirty="0" err="1"/>
              <a:t>offreren</a:t>
            </a:r>
            <a:r>
              <a:rPr lang="en-US" dirty="0"/>
              <a:t>, </a:t>
            </a:r>
            <a:r>
              <a:rPr lang="en-US" dirty="0" err="1"/>
              <a:t>werkplanning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Arbeidskosten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9652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0</TotalTime>
  <Words>450</Words>
  <Application>Microsoft Office PowerPoint</Application>
  <PresentationFormat>Breedbeeld</PresentationFormat>
  <Paragraphs>97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9" baseType="lpstr">
      <vt:lpstr>Arial</vt:lpstr>
      <vt:lpstr>Avenir Book</vt:lpstr>
      <vt:lpstr>Calibri</vt:lpstr>
      <vt:lpstr>Calibri Light</vt:lpstr>
      <vt:lpstr>DIN Condensed</vt:lpstr>
      <vt:lpstr>Facit</vt:lpstr>
      <vt:lpstr>Wingdings</vt:lpstr>
      <vt:lpstr>Office-thema</vt:lpstr>
      <vt:lpstr>Aangepast ontwerp</vt:lpstr>
      <vt:lpstr>Begroten, offreren, werkplanning maken</vt:lpstr>
      <vt:lpstr>3. Arbeidskosten</vt:lpstr>
      <vt:lpstr>3.1 Oriëntatie</vt:lpstr>
      <vt:lpstr>3.2 Normen voor arbeidskosten</vt:lpstr>
      <vt:lpstr>3.3 Soorten normen</vt:lpstr>
      <vt:lpstr>3.4 Werkpakketten</vt:lpstr>
      <vt:lpstr>3.5 CAO, loonkosten en arbeidsuurtarief</vt:lpstr>
      <vt:lpstr>3.5 CAO, loonkosten en arbeidsuurtarief</vt:lpstr>
      <vt:lpstr>3.6 Samenvatting</vt:lpstr>
      <vt:lpstr>Opdracht</vt:lpstr>
    </vt:vector>
  </TitlesOfParts>
  <Company>Corporate Desktop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Marco Jongejan</cp:lastModifiedBy>
  <cp:revision>46</cp:revision>
  <dcterms:created xsi:type="dcterms:W3CDTF">2018-01-29T13:04:35Z</dcterms:created>
  <dcterms:modified xsi:type="dcterms:W3CDTF">2019-03-21T16:04:08Z</dcterms:modified>
</cp:coreProperties>
</file>